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9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>
        <p:scale>
          <a:sx n="149" d="100"/>
          <a:sy n="149" d="100"/>
        </p:scale>
        <p:origin x="2844" y="-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50E45-4150-774C-926C-C38E8D3D53A2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21FDE-8B98-8341-81C2-8A3D3E8A17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704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958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BA12E07-97D7-01EE-D32C-E297CB929B2C}"/>
              </a:ext>
            </a:extLst>
          </p:cNvPr>
          <p:cNvGrpSpPr/>
          <p:nvPr userDrawn="1"/>
        </p:nvGrpSpPr>
        <p:grpSpPr>
          <a:xfrm>
            <a:off x="-96286" y="-2"/>
            <a:ext cx="12194490" cy="1964718"/>
            <a:chOff x="-96286" y="-2"/>
            <a:chExt cx="12194490" cy="196471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F2FD77C-29D0-55F2-E030-4DEEFE07135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9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96" t="24116" r="50535" b="55702"/>
            <a:stretch>
              <a:fillRect/>
            </a:stretch>
          </p:blipFill>
          <p:spPr bwMode="auto">
            <a:xfrm rot="10800000">
              <a:off x="4032856" y="6708"/>
              <a:ext cx="3936206" cy="1958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3C8E986-F48A-46CF-01D0-907D2C9F092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9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30" t="24116" r="50830" b="55702"/>
            <a:stretch>
              <a:fillRect/>
            </a:stretch>
          </p:blipFill>
          <p:spPr bwMode="auto">
            <a:xfrm rot="10800000">
              <a:off x="7969062" y="-1"/>
              <a:ext cx="4129142" cy="1958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BEB78EE-93D5-5123-6FED-17C30BE9D19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9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96" t="24116" r="48664" b="55702"/>
            <a:stretch>
              <a:fillRect/>
            </a:stretch>
          </p:blipFill>
          <p:spPr bwMode="auto">
            <a:xfrm rot="10800000">
              <a:off x="-96286" y="-2"/>
              <a:ext cx="4129142" cy="1958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C13D6-1FC2-78F6-EBE9-2E851CAD7B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9288" y="2377440"/>
            <a:ext cx="5157216" cy="38404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7E978FE6-72A5-C193-FEA5-1EE9D77AD95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54496" y="2377440"/>
            <a:ext cx="5157216" cy="3840480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2pPr>
            <a:lvl3pPr marL="6858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3pPr>
            <a:lvl4pPr marL="11430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4pPr>
            <a:lvl5pPr marL="1600200">
              <a:spcBef>
                <a:spcPts val="1000"/>
              </a:spcBef>
              <a:buClr>
                <a:schemeClr val="accent3">
                  <a:lumMod val="50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91E0CE8-0607-E2CC-6209-9387821C4B4D}"/>
              </a:ext>
            </a:extLst>
          </p:cNvPr>
          <p:cNvSpPr txBox="1">
            <a:spLocks/>
          </p:cNvSpPr>
          <p:nvPr userDrawn="1"/>
        </p:nvSpPr>
        <p:spPr>
          <a:xfrm>
            <a:off x="13433" y="979002"/>
            <a:ext cx="6165784" cy="7200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4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Key updates since Fono 2025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6A1D7CFF-A1C7-3457-7DB1-6690FF4A20E8}"/>
              </a:ext>
            </a:extLst>
          </p:cNvPr>
          <p:cNvSpPr txBox="1">
            <a:spLocks/>
          </p:cNvSpPr>
          <p:nvPr userDrawn="1"/>
        </p:nvSpPr>
        <p:spPr>
          <a:xfrm>
            <a:off x="7118448" y="1030549"/>
            <a:ext cx="3978983" cy="6169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4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Key 2027 priorities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1D395CF-C147-7F26-A69F-2FE8EC70DB47}"/>
              </a:ext>
            </a:extLst>
          </p:cNvPr>
          <p:cNvCxnSpPr>
            <a:cxnSpLocks/>
          </p:cNvCxnSpPr>
          <p:nvPr userDrawn="1"/>
        </p:nvCxnSpPr>
        <p:spPr>
          <a:xfrm flipH="1">
            <a:off x="6089276" y="1350632"/>
            <a:ext cx="6724" cy="501655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52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3E30A8-0D9C-47BB-8249-8A2EEEFC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365124"/>
            <a:ext cx="10552176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93687-61FE-460F-A66F-4DF17994F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24" y="1984248"/>
            <a:ext cx="10552176" cy="4197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E1FFB-7673-4E75-9B5C-5572E2B06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13448" y="6355080"/>
            <a:ext cx="4352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EE518CBA-D8B4-47B2-892B-826C26D1B466}" type="datetimeFigureOut">
              <a:rPr lang="en-US" smtClean="0"/>
              <a:pPr/>
              <a:t>10/20/2026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4B9AF-F93C-43E8-8E68-3B700825C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168" y="6356350"/>
            <a:ext cx="4837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 sz="10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D739F7-0AE5-4677-8957-9961D67C18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5992" y="6356350"/>
            <a:ext cx="630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0D4885A8-DDA8-4FCF-AB25-DA8F78EC755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840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4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214E3D1-6639-F466-7FDE-6564E43949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7751" y="2368027"/>
            <a:ext cx="5157216" cy="3840480"/>
          </a:xfrm>
        </p:spPr>
        <p:txBody>
          <a:bodyPr>
            <a:normAutofit/>
          </a:bodyPr>
          <a:lstStyle/>
          <a:p>
            <a:pPr lvl="1"/>
            <a:r>
              <a:rPr lang="en-US" sz="1600" dirty="0"/>
              <a:t>[Add key activity 1 here]</a:t>
            </a:r>
          </a:p>
          <a:p>
            <a:pPr lvl="1"/>
            <a:r>
              <a:rPr lang="en-US" sz="1600" dirty="0"/>
              <a:t>[Add key activity 2 here]</a:t>
            </a:r>
          </a:p>
          <a:p>
            <a:pPr lvl="1"/>
            <a:r>
              <a:rPr lang="en-US" sz="1600" dirty="0"/>
              <a:t>[Add key activity 3 here]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86EE38-2957-C862-1C4F-9B0157829E2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lvl="1"/>
            <a:r>
              <a:rPr lang="en-US" sz="1600" dirty="0"/>
              <a:t>[Add 2027 priority 1 here]</a:t>
            </a:r>
          </a:p>
          <a:p>
            <a:pPr lvl="1"/>
            <a:r>
              <a:rPr lang="en-US" sz="1600" dirty="0"/>
              <a:t>[Add 2027 priority 2 here]</a:t>
            </a:r>
          </a:p>
          <a:p>
            <a:pPr lvl="1"/>
            <a:endParaRPr lang="en-US" sz="1600" dirty="0"/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120473C3-C45F-D5BF-F830-0737B6090E76}"/>
              </a:ext>
            </a:extLst>
          </p:cNvPr>
          <p:cNvSpPr txBox="1">
            <a:spLocks/>
          </p:cNvSpPr>
          <p:nvPr/>
        </p:nvSpPr>
        <p:spPr>
          <a:xfrm>
            <a:off x="185124" y="0"/>
            <a:ext cx="11568379" cy="10340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4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  <a:latin typeface="Aptos Black" panose="020B0004020202020204" pitchFamily="34" charset="0"/>
              </a:rPr>
              <a:t>[Country name and agency name]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B85AF16-05B7-08DD-6789-039BD45C8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905" y="-26187"/>
            <a:ext cx="2254095" cy="96406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71F49977-043A-CCA7-EBD0-020186F51F69}"/>
              </a:ext>
            </a:extLst>
          </p:cNvPr>
          <p:cNvGrpSpPr/>
          <p:nvPr/>
        </p:nvGrpSpPr>
        <p:grpSpPr>
          <a:xfrm>
            <a:off x="-2568388" y="121022"/>
            <a:ext cx="2460812" cy="1082489"/>
            <a:chOff x="-2568388" y="121022"/>
            <a:chExt cx="2460812" cy="108248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B86031A-FF13-99A9-0C05-469F6383A8A3}"/>
                </a:ext>
              </a:extLst>
            </p:cNvPr>
            <p:cNvSpPr/>
            <p:nvPr/>
          </p:nvSpPr>
          <p:spPr>
            <a:xfrm>
              <a:off x="-2568388" y="121022"/>
              <a:ext cx="2086415" cy="1082489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NZ" sz="1200" dirty="0">
                  <a:solidFill>
                    <a:schemeClr val="tx1"/>
                  </a:solidFill>
                </a:rPr>
                <a:t>Insert your country name and agency name here 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147F4F8-C4EA-2870-CEAC-6E29B4D753DB}"/>
                </a:ext>
              </a:extLst>
            </p:cNvPr>
            <p:cNvCxnSpPr>
              <a:cxnSpLocks/>
              <a:stCxn id="32" idx="3"/>
            </p:cNvCxnSpPr>
            <p:nvPr/>
          </p:nvCxnSpPr>
          <p:spPr>
            <a:xfrm>
              <a:off x="-481973" y="662267"/>
              <a:ext cx="37439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EDD4E97-B1D9-604C-3FFE-31B3BD28F1EE}"/>
              </a:ext>
            </a:extLst>
          </p:cNvPr>
          <p:cNvGrpSpPr/>
          <p:nvPr/>
        </p:nvGrpSpPr>
        <p:grpSpPr>
          <a:xfrm>
            <a:off x="12275458" y="1749554"/>
            <a:ext cx="2763371" cy="2799230"/>
            <a:chOff x="-3386538" y="-699249"/>
            <a:chExt cx="2763371" cy="279923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B85820E-8C04-1DEF-80DC-FDF4592491E5}"/>
                </a:ext>
              </a:extLst>
            </p:cNvPr>
            <p:cNvSpPr/>
            <p:nvPr/>
          </p:nvSpPr>
          <p:spPr>
            <a:xfrm>
              <a:off x="-2867722" y="-699249"/>
              <a:ext cx="2244555" cy="279923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NZ" sz="1200" b="1" dirty="0">
                  <a:solidFill>
                    <a:schemeClr val="tx1"/>
                  </a:solidFill>
                </a:rPr>
                <a:t>Note 1-2 key priorities </a:t>
              </a:r>
              <a:r>
                <a:rPr lang="en-NZ" sz="1200" dirty="0">
                  <a:solidFill>
                    <a:schemeClr val="tx1"/>
                  </a:solidFill>
                </a:rPr>
                <a:t>for 2027 that may be of interest to delegates.</a:t>
              </a:r>
            </a:p>
            <a:p>
              <a:endParaRPr lang="en-NZ" sz="1200" dirty="0">
                <a:solidFill>
                  <a:schemeClr val="tx1"/>
                </a:solidFill>
              </a:endParaRPr>
            </a:p>
            <a:p>
              <a:r>
                <a:rPr lang="en-NZ" sz="1200" dirty="0">
                  <a:solidFill>
                    <a:schemeClr val="tx1"/>
                  </a:solidFill>
                </a:rPr>
                <a:t>Please keep slide text brief and be ready speak to the detail. For example: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NZ" sz="1200" dirty="0">
                  <a:solidFill>
                    <a:schemeClr val="tx1"/>
                  </a:solidFill>
                </a:rPr>
                <a:t>Launch an AI use policy for the public service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NZ" sz="1200" dirty="0">
                  <a:solidFill>
                    <a:schemeClr val="tx1"/>
                  </a:solidFill>
                </a:rPr>
                <a:t>Deliver executive leadership programme for Secretaries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NZ" sz="1200" dirty="0">
                  <a:solidFill>
                    <a:schemeClr val="tx1"/>
                  </a:solidFill>
                </a:rPr>
                <a:t>Implement GEDSI policy as part of recruitment process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BFAB216-A638-E0B5-B678-A802A4AD59B3}"/>
                </a:ext>
              </a:extLst>
            </p:cNvPr>
            <p:cNvCxnSpPr>
              <a:cxnSpLocks/>
            </p:cNvCxnSpPr>
            <p:nvPr/>
          </p:nvCxnSpPr>
          <p:spPr>
            <a:xfrm>
              <a:off x="-3386538" y="557064"/>
              <a:ext cx="51881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FB6AA41-97E9-BCC5-8450-49D78BF963AA}"/>
              </a:ext>
            </a:extLst>
          </p:cNvPr>
          <p:cNvGrpSpPr/>
          <p:nvPr/>
        </p:nvGrpSpPr>
        <p:grpSpPr>
          <a:xfrm>
            <a:off x="-2664759" y="1804145"/>
            <a:ext cx="2763371" cy="2799230"/>
            <a:chOff x="-2867722" y="-699249"/>
            <a:chExt cx="2763371" cy="2799230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BEE78CC-5EA1-B3AD-E149-8B3A3B1566D3}"/>
                </a:ext>
              </a:extLst>
            </p:cNvPr>
            <p:cNvSpPr/>
            <p:nvPr/>
          </p:nvSpPr>
          <p:spPr>
            <a:xfrm>
              <a:off x="-2867722" y="-699249"/>
              <a:ext cx="2244555" cy="279923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NZ" sz="1200" dirty="0">
                  <a:solidFill>
                    <a:schemeClr val="tx1"/>
                  </a:solidFill>
                </a:rPr>
                <a:t>Insert </a:t>
              </a:r>
              <a:r>
                <a:rPr lang="en-NZ" sz="1200" b="1" dirty="0">
                  <a:solidFill>
                    <a:schemeClr val="tx1"/>
                  </a:solidFill>
                </a:rPr>
                <a:t>up to 3 key activities </a:t>
              </a:r>
              <a:r>
                <a:rPr lang="en-NZ" sz="1200" dirty="0">
                  <a:solidFill>
                    <a:schemeClr val="tx1"/>
                  </a:solidFill>
                </a:rPr>
                <a:t>that</a:t>
              </a:r>
              <a:r>
                <a:rPr lang="en-NZ" sz="1200" b="1" dirty="0">
                  <a:solidFill>
                    <a:schemeClr val="tx1"/>
                  </a:solidFill>
                </a:rPr>
                <a:t> </a:t>
              </a:r>
              <a:r>
                <a:rPr lang="en-NZ" sz="1200" dirty="0">
                  <a:solidFill>
                    <a:schemeClr val="tx1"/>
                  </a:solidFill>
                </a:rPr>
                <a:t>your agency has started or advanced since Fono 2025 that may be of interest to </a:t>
              </a:r>
              <a:r>
                <a:rPr lang="en-NZ" sz="1200" dirty="0" err="1">
                  <a:solidFill>
                    <a:schemeClr val="tx1"/>
                  </a:solidFill>
                </a:rPr>
                <a:t>Fono</a:t>
              </a:r>
              <a:r>
                <a:rPr lang="en-NZ" sz="1200" dirty="0">
                  <a:solidFill>
                    <a:schemeClr val="tx1"/>
                  </a:solidFill>
                </a:rPr>
                <a:t> delegates.</a:t>
              </a:r>
            </a:p>
            <a:p>
              <a:pPr algn="ctr"/>
              <a:endParaRPr lang="en-NZ" sz="1200" dirty="0">
                <a:solidFill>
                  <a:schemeClr val="tx1"/>
                </a:solidFill>
              </a:endParaRPr>
            </a:p>
            <a:p>
              <a:r>
                <a:rPr lang="en-NZ" sz="1200" dirty="0">
                  <a:solidFill>
                    <a:schemeClr val="tx1"/>
                  </a:solidFill>
                </a:rPr>
                <a:t>Please keep slide text brief and be ready speak to the detail. For example: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NZ" sz="1200" dirty="0">
                  <a:solidFill>
                    <a:schemeClr val="tx1"/>
                  </a:solidFill>
                </a:rPr>
                <a:t>Launched a gift giving policy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NZ" sz="1200" dirty="0">
                  <a:solidFill>
                    <a:schemeClr val="tx1"/>
                  </a:solidFill>
                </a:rPr>
                <a:t>Implemented an HRMIS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NZ" sz="1200" dirty="0">
                  <a:solidFill>
                    <a:schemeClr val="tx1"/>
                  </a:solidFill>
                </a:rPr>
                <a:t>Progressed a workforce planning strategy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ECDD18E-5F87-7EB8-2842-912CDEFA2E9F}"/>
                </a:ext>
              </a:extLst>
            </p:cNvPr>
            <p:cNvCxnSpPr>
              <a:cxnSpLocks/>
              <a:stCxn id="44" idx="3"/>
            </p:cNvCxnSpPr>
            <p:nvPr/>
          </p:nvCxnSpPr>
          <p:spPr>
            <a:xfrm>
              <a:off x="-623167" y="700366"/>
              <a:ext cx="51881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4502417"/>
      </p:ext>
    </p:extLst>
  </p:cSld>
  <p:clrMapOvr>
    <a:masterClrMapping/>
  </p:clrMapOvr>
</p:sld>
</file>

<file path=ppt/theme/theme1.xml><?xml version="1.0" encoding="utf-8"?>
<a:theme xmlns:a="http://schemas.openxmlformats.org/drawingml/2006/main" name="ColorBlockVTI">
  <a:themeElements>
    <a:clrScheme name="Fono 2026">
      <a:dk1>
        <a:sysClr val="windowText" lastClr="000000"/>
      </a:dk1>
      <a:lt1>
        <a:sysClr val="window" lastClr="FFFFFF"/>
      </a:lt1>
      <a:dk2>
        <a:srgbClr val="21254B"/>
      </a:dk2>
      <a:lt2>
        <a:srgbClr val="CCD0D4"/>
      </a:lt2>
      <a:accent1>
        <a:srgbClr val="3084F2"/>
      </a:accent1>
      <a:accent2>
        <a:srgbClr val="F2D630"/>
      </a:accent2>
      <a:accent3>
        <a:srgbClr val="F9C710"/>
      </a:accent3>
      <a:accent4>
        <a:srgbClr val="505CB3"/>
      </a:accent4>
      <a:accent5>
        <a:srgbClr val="50B793"/>
      </a:accent5>
      <a:accent6>
        <a:srgbClr val="073169"/>
      </a:accent6>
      <a:hlink>
        <a:srgbClr val="0070C0"/>
      </a:hlink>
      <a:folHlink>
        <a:srgbClr val="009BB9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untry update slides_Fono 2026" id="{177FFE6A-25C9-457A-9DC2-F413E6E9472A}" vid="{662DF20F-5CF9-45C3-BC4A-40203CED20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2387ae79-f2c8-4514-8c09-ac0ddbd6cf06" xsi:nil="true"/>
    <TaxCatchAll xmlns="8dfcf185-8974-4d96-829c-2f865f300d53" xsi:nil="true"/>
    <File_x0020_No xmlns="8dfcf185-8974-4d96-829c-2f865f300d53" xsi:nil="true"/>
    <Business_x0020_Unit xmlns="8dfcf185-8974-4d96-829c-2f865f300d53" xsi:nil="true"/>
    <Email_x0020_To xmlns="8dfcf185-8974-4d96-829c-2f865f300d53" xsi:nil="true"/>
    <Sec_x0020_Review xmlns="8dfcf185-8974-4d96-829c-2f865f300d53" xsi:nil="true"/>
    <Endorsement xmlns="8dfcf185-8974-4d96-829c-2f865f300d53" xsi:nil="true"/>
    <_Flow_SignoffStatus xmlns="2387ae79-f2c8-4514-8c09-ac0ddbd6cf06" xsi:nil="true"/>
    <Cabinet_x0020_Committee xmlns="8dfcf185-8974-4d96-829c-2f865f300d53" xsi:nil="true"/>
    <Email_x0020_BCC xmlns="8dfcf185-8974-4d96-829c-2f865f300d53" xsi:nil="true"/>
    <Key_x0020_Version xmlns="8dfcf185-8974-4d96-829c-2f865f300d53">false</Key_x0020_Version>
    <Security_x0020_Classification xmlns="8dfcf185-8974-4d96-829c-2f865f300d53" xsi:nil="true"/>
    <DOCNUM xmlns="8dfcf185-8974-4d96-829c-2f865f300d53" xsi:nil="true"/>
    <Has_x0020_Attachment xmlns="8dfcf185-8974-4d96-829c-2f865f300d53">false</Has_x0020_Attachment>
    <lcf76f155ced4ddcb4097134ff3c332f xmlns="2387ae79-f2c8-4514-8c09-ac0ddbd6cf06">
      <Terms xmlns="http://schemas.microsoft.com/office/infopath/2007/PartnerControls"/>
    </lcf76f155ced4ddcb4097134ff3c332f>
    <Email_x0020_CC xmlns="8dfcf185-8974-4d96-829c-2f865f300d53" xsi:nil="true"/>
    <Email_x0020_From xmlns="8dfcf185-8974-4d96-829c-2f865f300d53" xsi:nil="true"/>
    <Email_x0020_Received xmlns="8dfcf185-8974-4d96-829c-2f865f300d53" xsi:nil="true"/>
    <SubClass xmlns="8dfcf185-8974-4d96-829c-2f865f300d53" xsi:nil="true"/>
    <iManageAuthor xmlns="8dfcf185-8974-4d96-829c-2f865f300d53" xsi:nil="true"/>
    <Class xmlns="8dfcf185-8974-4d96-829c-2f865f300d53" xsi:nil="true"/>
    <Email_x0020_Sent xmlns="8dfcf185-8974-4d96-829c-2f865f300d53" xsi:nil="true"/>
    <Precedents xmlns="8dfcf185-8974-4d96-829c-2f865f300d53" xsi:nil="true"/>
    <RM_x0020_DOC_x0020_ID xmlns="8dfcf185-8974-4d96-829c-2f865f300d53" xsi:nil="true"/>
    <_dlc_DocId xmlns="8dfcf185-8974-4d96-829c-2f865f300d53">TKMINTL-1540713347-92730</_dlc_DocId>
    <_dlc_DocIdUrl xmlns="8dfcf185-8974-4d96-829c-2f865f300d53">
      <Url>https://sscnz.sharepoint.com/sites/International/_layouts/15/DocIdRedir.aspx?ID=TKMINTL-1540713347-92730</Url>
      <Description>TKMINTL-1540713347-92730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A13B26E9E6204BB6F0FEF0C313D286" ma:contentTypeVersion="39" ma:contentTypeDescription="Create a new document." ma:contentTypeScope="" ma:versionID="8dbbac2d3d12c19296b5995275891ea5">
  <xsd:schema xmlns:xsd="http://www.w3.org/2001/XMLSchema" xmlns:xs="http://www.w3.org/2001/XMLSchema" xmlns:p="http://schemas.microsoft.com/office/2006/metadata/properties" xmlns:ns2="8dfcf185-8974-4d96-829c-2f865f300d53" xmlns:ns3="2387ae79-f2c8-4514-8c09-ac0ddbd6cf06" targetNamespace="http://schemas.microsoft.com/office/2006/metadata/properties" ma:root="true" ma:fieldsID="96529b56ca4830fe84000846917de852" ns2:_="" ns3:_="">
    <xsd:import namespace="8dfcf185-8974-4d96-829c-2f865f300d53"/>
    <xsd:import namespace="2387ae79-f2c8-4514-8c09-ac0ddbd6cf0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Business_x0020_Unit" minOccurs="0"/>
                <xsd:element ref="ns2:Cabinet_x0020_Committee" minOccurs="0"/>
                <xsd:element ref="ns2:Class" minOccurs="0"/>
                <xsd:element ref="ns2:DOCNUM" minOccurs="0"/>
                <xsd:element ref="ns2:Email_x0020_BCC" minOccurs="0"/>
                <xsd:element ref="ns2:Email_x0020_CC" minOccurs="0"/>
                <xsd:element ref="ns2:Email_x0020_From" minOccurs="0"/>
                <xsd:element ref="ns2:Email_x0020_Received" minOccurs="0"/>
                <xsd:element ref="ns2:Email_x0020_Sent" minOccurs="0"/>
                <xsd:element ref="ns2:Email_x0020_To" minOccurs="0"/>
                <xsd:element ref="ns2:Endorsement" minOccurs="0"/>
                <xsd:element ref="ns2:File_x0020_No" minOccurs="0"/>
                <xsd:element ref="ns2:Has_x0020_Attachment" minOccurs="0"/>
                <xsd:element ref="ns2:iManageAuthor" minOccurs="0"/>
                <xsd:element ref="ns2:Key_x0020_Version" minOccurs="0"/>
                <xsd:element ref="ns2:Precedents" minOccurs="0"/>
                <xsd:element ref="ns2:RM_x0020_DOC_x0020_ID" minOccurs="0"/>
                <xsd:element ref="ns2:Sec_x0020_Review" minOccurs="0"/>
                <xsd:element ref="ns2:Security_x0020_Classification" minOccurs="0"/>
                <xsd:element ref="ns2:SubClas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Flow_SignoffStatu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cf185-8974-4d96-829c-2f865f300d5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Business_x0020_Unit" ma:index="11" nillable="true" ma:displayName="Business Unit" ma:internalName="Business_x0020_Unit">
      <xsd:simpleType>
        <xsd:restriction base="dms:Text">
          <xsd:maxLength value="255"/>
        </xsd:restriction>
      </xsd:simpleType>
    </xsd:element>
    <xsd:element name="Cabinet_x0020_Committee" ma:index="12" nillable="true" ma:displayName="Cabinet Committee" ma:format="Dropdown" ma:internalName="Cabinet_x0020_Committee">
      <xsd:simpleType>
        <xsd:union memberTypes="dms:Text">
          <xsd:simpleType>
            <xsd:restriction base="dms:Choice">
              <xsd:enumeration value="Appointments and Honours"/>
            </xsd:restriction>
          </xsd:simpleType>
        </xsd:union>
      </xsd:simpleType>
    </xsd:element>
    <xsd:element name="Class" ma:index="13" nillable="true" ma:displayName="Class" ma:format="Dropdown" ma:internalName="Class">
      <xsd:simpleType>
        <xsd:union memberTypes="dms:Text">
          <xsd:simpleType>
            <xsd:restriction base="dms:Choice">
              <xsd:enumeration value="ADVICE"/>
            </xsd:restriction>
          </xsd:simpleType>
        </xsd:union>
      </xsd:simpleType>
    </xsd:element>
    <xsd:element name="DOCNUM" ma:index="14" nillable="true" ma:displayName="DOCNUM" ma:internalName="DOCNUM">
      <xsd:simpleType>
        <xsd:restriction base="dms:Text">
          <xsd:maxLength value="255"/>
        </xsd:restriction>
      </xsd:simpleType>
    </xsd:element>
    <xsd:element name="Email_x0020_BCC" ma:index="15" nillable="true" ma:displayName="Email BCC" ma:internalName="Email_x0020_BCC">
      <xsd:simpleType>
        <xsd:restriction base="dms:Text">
          <xsd:maxLength value="255"/>
        </xsd:restriction>
      </xsd:simpleType>
    </xsd:element>
    <xsd:element name="Email_x0020_CC" ma:index="16" nillable="true" ma:displayName="Email CC" ma:internalName="Email_x0020_CC">
      <xsd:simpleType>
        <xsd:restriction base="dms:Note">
          <xsd:maxLength value="255"/>
        </xsd:restriction>
      </xsd:simpleType>
    </xsd:element>
    <xsd:element name="Email_x0020_From" ma:index="17" nillable="true" ma:displayName="Email From" ma:internalName="Email_x0020_From">
      <xsd:simpleType>
        <xsd:restriction base="dms:Text">
          <xsd:maxLength value="255"/>
        </xsd:restriction>
      </xsd:simpleType>
    </xsd:element>
    <xsd:element name="Email_x0020_Received" ma:index="18" nillable="true" ma:displayName="Email Received" ma:format="DateOnly" ma:internalName="Email_x0020_Received">
      <xsd:simpleType>
        <xsd:restriction base="dms:DateTime"/>
      </xsd:simpleType>
    </xsd:element>
    <xsd:element name="Email_x0020_Sent" ma:index="19" nillable="true" ma:displayName="Email Sent" ma:format="DateOnly" ma:internalName="Email_x0020_Sent">
      <xsd:simpleType>
        <xsd:restriction base="dms:DateTime"/>
      </xsd:simpleType>
    </xsd:element>
    <xsd:element name="Email_x0020_To" ma:index="20" nillable="true" ma:displayName="Email To" ma:internalName="Email_x0020_To">
      <xsd:simpleType>
        <xsd:restriction base="dms:Note">
          <xsd:maxLength value="255"/>
        </xsd:restriction>
      </xsd:simpleType>
    </xsd:element>
    <xsd:element name="Endorsement" ma:index="21" nillable="true" ma:displayName="Endorsement" ma:format="Dropdown" ma:internalName="Endorsement">
      <xsd:simpleType>
        <xsd:union memberTypes="dms:Text">
          <xsd:simpleType>
            <xsd:restriction base="dms:Choice">
              <xsd:enumeration value="Addressee Only"/>
            </xsd:restriction>
          </xsd:simpleType>
        </xsd:union>
      </xsd:simpleType>
    </xsd:element>
    <xsd:element name="File_x0020_No" ma:index="22" nillable="true" ma:displayName="File No" ma:internalName="File_x0020_No">
      <xsd:simpleType>
        <xsd:restriction base="dms:Text">
          <xsd:maxLength value="255"/>
        </xsd:restriction>
      </xsd:simpleType>
    </xsd:element>
    <xsd:element name="Has_x0020_Attachment" ma:index="23" nillable="true" ma:displayName="Has Attachment" ma:default="0" ma:internalName="Has_x0020_Attachment">
      <xsd:simpleType>
        <xsd:restriction base="dms:Boolean"/>
      </xsd:simpleType>
    </xsd:element>
    <xsd:element name="iManageAuthor" ma:index="24" nillable="true" ma:displayName="iManageAuthor" ma:internalName="iManageAuthor">
      <xsd:simpleType>
        <xsd:restriction base="dms:Text">
          <xsd:maxLength value="255"/>
        </xsd:restriction>
      </xsd:simpleType>
    </xsd:element>
    <xsd:element name="Key_x0020_Version" ma:index="25" nillable="true" ma:displayName="Key Version" ma:default="0" ma:internalName="Key_x0020_Version">
      <xsd:simpleType>
        <xsd:restriction base="dms:Boolean"/>
      </xsd:simpleType>
    </xsd:element>
    <xsd:element name="Precedents" ma:index="26" nillable="true" ma:displayName="Precedents" ma:format="Dropdown" ma:internalName="Precedents">
      <xsd:simpleType>
        <xsd:union memberTypes="dms:Text">
          <xsd:simpleType>
            <xsd:restriction base="dms:Choice">
              <xsd:enumeration value="ASHCROFTC"/>
            </xsd:restriction>
          </xsd:simpleType>
        </xsd:union>
      </xsd:simpleType>
    </xsd:element>
    <xsd:element name="RM_x0020_DOC_x0020_ID" ma:index="27" nillable="true" ma:displayName="RM DOC ID" ma:internalName="RM_x0020_DOC_x0020_ID">
      <xsd:simpleType>
        <xsd:restriction base="dms:Text">
          <xsd:maxLength value="255"/>
        </xsd:restriction>
      </xsd:simpleType>
    </xsd:element>
    <xsd:element name="Sec_x0020_Review" ma:index="28" nillable="true" ma:displayName="Sec Review" ma:format="DateOnly" ma:internalName="Sec_x0020_Review">
      <xsd:simpleType>
        <xsd:restriction base="dms:DateTime"/>
      </xsd:simpleType>
    </xsd:element>
    <xsd:element name="Security_x0020_Classification" ma:index="29" nillable="true" ma:displayName="Security Classification" ma:format="Dropdown" ma:internalName="Security_x0020_Classification">
      <xsd:simpleType>
        <xsd:union memberTypes="dms:Text">
          <xsd:simpleType>
            <xsd:restriction base="dms:Choice">
              <xsd:enumeration value="BUDGET-SENSITIVE"/>
            </xsd:restriction>
          </xsd:simpleType>
        </xsd:union>
      </xsd:simpleType>
    </xsd:element>
    <xsd:element name="SubClass" ma:index="30" nillable="true" ma:displayName="SubClass" ma:format="Dropdown" ma:internalName="SubClass">
      <xsd:simpleType>
        <xsd:union memberTypes="dms:Text">
          <xsd:simpleType>
            <xsd:restriction base="dms:Choice">
              <xsd:enumeration value="MINISTER"/>
            </xsd:restriction>
          </xsd:simpleType>
        </xsd:union>
      </xsd:simpleType>
    </xsd:element>
    <xsd:element name="TaxCatchAll" ma:index="44" nillable="true" ma:displayName="Taxonomy Catch All Column" ma:hidden="true" ma:list="{decffed6-5289-461b-bb9a-14aa9864e261}" ma:internalName="TaxCatchAll" ma:showField="CatchAllData" ma:web="8dfcf185-8974-4d96-829c-2f865f300d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7ae79-f2c8-4514-8c09-ac0ddbd6cf06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3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3" nillable="true" ma:displayName="Tags" ma:internalName="MediaServiceAutoTags" ma:readOnly="true">
      <xsd:simpleType>
        <xsd:restriction base="dms:Text"/>
      </xsd:simpleType>
    </xsd:element>
    <xsd:element name="MediaServiceOCR" ma:index="3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7" nillable="true" ma:displayName="MediaServiceDateTaken" ma:hidden="true" ma:internalName="MediaServiceDateTaken" ma:readOnly="true">
      <xsd:simpleType>
        <xsd:restriction base="dms:Text"/>
      </xsd:simpleType>
    </xsd:element>
    <xsd:element name="_Flow_SignoffStatus" ma:index="38" nillable="true" ma:displayName="Sign-off status" ma:internalName="Sign_x002d_off_x0020_status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138d99aa-dc1b-4568-bbf8-76f48c855b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40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526E5B-BE06-44ED-944C-46B3BE1A406A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2387ae79-f2c8-4514-8c09-ac0ddbd6cf06"/>
    <ds:schemaRef ds:uri="8dfcf185-8974-4d96-829c-2f865f300d5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CD0B27A4-4FAB-43F0-A13C-B4AB3C1218D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EAA8E10-E618-499E-B3AC-59A1A5DC51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cf185-8974-4d96-829c-2f865f300d53"/>
    <ds:schemaRef ds:uri="2387ae79-f2c8-4514-8c09-ac0ddbd6cf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E4B3662-E706-427A-8C63-55F1C5B1CAE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Fono 2026 Country update slide</Template>
  <TotalTime>0</TotalTime>
  <Words>157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Black</vt:lpstr>
      <vt:lpstr>Aptos Display</vt:lpstr>
      <vt:lpstr>Arial</vt:lpstr>
      <vt:lpstr>Avenir Next LT Pro</vt:lpstr>
      <vt:lpstr>ColorBlockVTI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Lise Le'aupepe</dc:creator>
  <cp:lastModifiedBy>Lise Le'aupepe</cp:lastModifiedBy>
  <cp:revision>1</cp:revision>
  <dcterms:created xsi:type="dcterms:W3CDTF">2026-10-19T19:14:56Z</dcterms:created>
  <dcterms:modified xsi:type="dcterms:W3CDTF">2026-10-19T19:15:56Z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0x0101004EA13B26E9E6204BB6F0FEF0C313D286</vt:lpwstr>
  </property>
  <property fmtid="{D5CDD505-2E9C-101B-9397-08002B2CF9AE}" pid="4" name="_dlc_DocIdItemGuid">
    <vt:lpwstr>3bf11ba1-8939-463c-9b1e-d49e46979bba</vt:lpwstr>
  </property>
</Properties>
</file>